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303" r:id="rId4"/>
    <p:sldId id="300" r:id="rId5"/>
    <p:sldId id="304" r:id="rId6"/>
    <p:sldId id="279" r:id="rId7"/>
    <p:sldId id="293" r:id="rId8"/>
    <p:sldId id="280" r:id="rId9"/>
    <p:sldId id="281" r:id="rId10"/>
    <p:sldId id="286" r:id="rId11"/>
    <p:sldId id="301" r:id="rId12"/>
    <p:sldId id="282" r:id="rId13"/>
    <p:sldId id="299" r:id="rId14"/>
    <p:sldId id="292" r:id="rId15"/>
    <p:sldId id="270" r:id="rId16"/>
  </p:sldIdLst>
  <p:sldSz cx="12192000" cy="6858000"/>
  <p:notesSz cx="6858000" cy="9144000"/>
  <p:embeddedFontLst>
    <p:embeddedFont>
      <p:font typeface="Abadi" panose="020B0604020104020204" pitchFamily="34" charset="0"/>
      <p:regular r:id="rId18"/>
    </p:embeddedFon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2Coding" panose="020B0609020101020101" pitchFamily="49" charset="-127"/>
      <p:regular r:id="rId29"/>
      <p:bold r:id="rId30"/>
    </p:embeddedFont>
    <p:embeddedFont>
      <p:font typeface="D2Coding ligature" panose="020B0609020101020101" pitchFamily="49" charset="-127"/>
      <p:regular r:id="rId31"/>
      <p:bold r:id="rId32"/>
    </p:embeddedFont>
    <p:embeddedFont>
      <p:font typeface="HY얕은샘물M" panose="02030600000101010101" pitchFamily="18" charset="-127"/>
      <p:regular r:id="rId33"/>
    </p:embeddedFont>
    <p:embeddedFont>
      <p:font typeface="Segoe UI Black" panose="020B0A02040204020203" pitchFamily="34" charset="0"/>
      <p:bold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휴먼엑스포" panose="02030504000101010101" pitchFamily="18" charset="-127"/>
      <p:regular r:id="rId38"/>
    </p:embeddedFont>
  </p:embeddedFontLst>
  <p:defaultTextStyle>
    <a:defPPr>
      <a:defRPr lang="en-US"/>
    </a:defPPr>
    <a:lvl1pPr marL="0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1pPr>
    <a:lvl2pPr marL="256032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2pPr>
    <a:lvl3pPr marL="512064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3pPr>
    <a:lvl4pPr marL="768096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4pPr>
    <a:lvl5pPr marL="1024128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5pPr>
    <a:lvl6pPr marL="1280160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6pPr>
    <a:lvl7pPr marL="1536192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7pPr>
    <a:lvl8pPr marL="1792224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8pPr>
    <a:lvl9pPr marL="2048256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8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602"/>
    <a:srgbClr val="F8C569"/>
    <a:srgbClr val="F6B136"/>
    <a:srgbClr val="00A1F5"/>
    <a:srgbClr val="4296FF"/>
    <a:srgbClr val="429637"/>
    <a:srgbClr val="800080"/>
    <a:srgbClr val="FFFFFF"/>
    <a:srgbClr val="C59019"/>
    <a:srgbClr val="E4A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61" y="34"/>
      </p:cViewPr>
      <p:guideLst>
        <p:guide orient="horz" pos="340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273E0-36DB-4C89-AF06-3FABFDD6FF8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89707-A10E-4E06-9C0C-446BD789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4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89707-A10E-4E06-9C0C-446BD789A5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2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1" y="183094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1" y="183094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05B2D-D787-EC92-030B-075C3F2A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4E7A4-1CCD-4ACD-A955-2F53827CC09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5A793-9A32-468F-BE65-B76A0445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D6DFA-EE24-9D8E-1A8B-7E44E88E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2D8B-A74F-496E-9DA2-18109ACE6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188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0"/>
            <a:ext cx="5181600" cy="1000125"/>
          </a:xfrm>
        </p:spPr>
        <p:txBody>
          <a:bodyPr anchor="b"/>
          <a:lstStyle>
            <a:lvl1pPr marL="0" indent="0">
              <a:buNone/>
              <a:defRPr sz="1001">
                <a:solidFill>
                  <a:schemeClr val="tx1">
                    <a:tint val="75000"/>
                  </a:schemeClr>
                </a:solidFill>
              </a:defRPr>
            </a:lvl1pPr>
            <a:lvl2pPr marL="22860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9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11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1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1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21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23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2"/>
            <a:ext cx="2692400" cy="3017309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00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1" y="1066802"/>
            <a:ext cx="2692400" cy="3017309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00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60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4" indent="0">
              <a:buNone/>
              <a:defRPr sz="1001" b="1"/>
            </a:lvl2pPr>
            <a:lvl3pPr marL="457206" indent="0">
              <a:buNone/>
              <a:defRPr sz="900" b="1"/>
            </a:lvl3pPr>
            <a:lvl4pPr marL="685809" indent="0">
              <a:buNone/>
              <a:defRPr sz="800" b="1"/>
            </a:lvl4pPr>
            <a:lvl5pPr marL="914411" indent="0">
              <a:buNone/>
              <a:defRPr sz="800" b="1"/>
            </a:lvl5pPr>
            <a:lvl6pPr marL="1143015" indent="0">
              <a:buNone/>
              <a:defRPr sz="800" b="1"/>
            </a:lvl6pPr>
            <a:lvl7pPr marL="1371617" indent="0">
              <a:buNone/>
              <a:defRPr sz="800" b="1"/>
            </a:lvl7pPr>
            <a:lvl8pPr marL="1600221" indent="0">
              <a:buNone/>
              <a:defRPr sz="800" b="1"/>
            </a:lvl8pPr>
            <a:lvl9pPr marL="1828823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60" cy="2634192"/>
          </a:xfrm>
        </p:spPr>
        <p:txBody>
          <a:bodyPr/>
          <a:lstStyle>
            <a:lvl1pPr>
              <a:defRPr sz="1200"/>
            </a:lvl1pPr>
            <a:lvl2pPr>
              <a:defRPr sz="1001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5" y="1023409"/>
            <a:ext cx="2694517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4" indent="0">
              <a:buNone/>
              <a:defRPr sz="1001" b="1"/>
            </a:lvl2pPr>
            <a:lvl3pPr marL="457206" indent="0">
              <a:buNone/>
              <a:defRPr sz="900" b="1"/>
            </a:lvl3pPr>
            <a:lvl4pPr marL="685809" indent="0">
              <a:buNone/>
              <a:defRPr sz="800" b="1"/>
            </a:lvl4pPr>
            <a:lvl5pPr marL="914411" indent="0">
              <a:buNone/>
              <a:defRPr sz="800" b="1"/>
            </a:lvl5pPr>
            <a:lvl6pPr marL="1143015" indent="0">
              <a:buNone/>
              <a:defRPr sz="800" b="1"/>
            </a:lvl6pPr>
            <a:lvl7pPr marL="1371617" indent="0">
              <a:buNone/>
              <a:defRPr sz="800" b="1"/>
            </a:lvl7pPr>
            <a:lvl8pPr marL="1600221" indent="0">
              <a:buNone/>
              <a:defRPr sz="800" b="1"/>
            </a:lvl8pPr>
            <a:lvl9pPr marL="1828823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5" y="1449917"/>
            <a:ext cx="2694517" cy="2634192"/>
          </a:xfrm>
        </p:spPr>
        <p:txBody>
          <a:bodyPr/>
          <a:lstStyle>
            <a:lvl1pPr>
              <a:defRPr sz="1200"/>
            </a:lvl1pPr>
            <a:lvl2pPr>
              <a:defRPr sz="1001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2033"/>
            <a:ext cx="2005543" cy="774700"/>
          </a:xfrm>
        </p:spPr>
        <p:txBody>
          <a:bodyPr anchor="b"/>
          <a:lstStyle>
            <a:lvl1pPr algn="l">
              <a:defRPr sz="1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9" y="182036"/>
            <a:ext cx="3407833" cy="3902075"/>
          </a:xfrm>
        </p:spPr>
        <p:txBody>
          <a:bodyPr/>
          <a:lstStyle>
            <a:lvl1pPr>
              <a:defRPr sz="1600"/>
            </a:lvl1pPr>
            <a:lvl2pPr>
              <a:defRPr sz="1401"/>
            </a:lvl2pPr>
            <a:lvl3pPr>
              <a:defRPr sz="1200"/>
            </a:lvl3pPr>
            <a:lvl4pPr>
              <a:defRPr sz="1001"/>
            </a:lvl4pPr>
            <a:lvl5pPr>
              <a:defRPr sz="1001"/>
            </a:lvl5pPr>
            <a:lvl6pPr>
              <a:defRPr sz="1001"/>
            </a:lvl6pPr>
            <a:lvl7pPr>
              <a:defRPr sz="1001"/>
            </a:lvl7pPr>
            <a:lvl8pPr>
              <a:defRPr sz="1001"/>
            </a:lvl8pPr>
            <a:lvl9pPr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56736"/>
            <a:ext cx="2005543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04" indent="0">
              <a:buNone/>
              <a:defRPr sz="601"/>
            </a:lvl2pPr>
            <a:lvl3pPr marL="457206" indent="0">
              <a:buNone/>
              <a:defRPr sz="500"/>
            </a:lvl3pPr>
            <a:lvl4pPr marL="685809" indent="0">
              <a:buNone/>
              <a:defRPr sz="450"/>
            </a:lvl4pPr>
            <a:lvl5pPr marL="914411" indent="0">
              <a:buNone/>
              <a:defRPr sz="450"/>
            </a:lvl5pPr>
            <a:lvl6pPr marL="1143015" indent="0">
              <a:buNone/>
              <a:defRPr sz="450"/>
            </a:lvl6pPr>
            <a:lvl7pPr marL="1371617" indent="0">
              <a:buNone/>
              <a:defRPr sz="450"/>
            </a:lvl7pPr>
            <a:lvl8pPr marL="1600221" indent="0">
              <a:buNone/>
              <a:defRPr sz="450"/>
            </a:lvl8pPr>
            <a:lvl9pPr marL="1828823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2"/>
            <a:ext cx="3657600" cy="377825"/>
          </a:xfrm>
        </p:spPr>
        <p:txBody>
          <a:bodyPr anchor="b"/>
          <a:lstStyle>
            <a:lvl1pPr algn="l">
              <a:defRPr sz="1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04" indent="0">
              <a:buNone/>
              <a:defRPr sz="1401"/>
            </a:lvl2pPr>
            <a:lvl3pPr marL="457206" indent="0">
              <a:buNone/>
              <a:defRPr sz="1200"/>
            </a:lvl3pPr>
            <a:lvl4pPr marL="685809" indent="0">
              <a:buNone/>
              <a:defRPr sz="1001"/>
            </a:lvl4pPr>
            <a:lvl5pPr marL="914411" indent="0">
              <a:buNone/>
              <a:defRPr sz="1001"/>
            </a:lvl5pPr>
            <a:lvl6pPr marL="1143015" indent="0">
              <a:buNone/>
              <a:defRPr sz="1001"/>
            </a:lvl6pPr>
            <a:lvl7pPr marL="1371617" indent="0">
              <a:buNone/>
              <a:defRPr sz="1001"/>
            </a:lvl7pPr>
            <a:lvl8pPr marL="1600221" indent="0">
              <a:buNone/>
              <a:defRPr sz="1001"/>
            </a:lvl8pPr>
            <a:lvl9pPr marL="1828823" indent="0">
              <a:buNone/>
              <a:defRPr sz="1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7"/>
            <a:ext cx="36576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04" indent="0">
              <a:buNone/>
              <a:defRPr sz="601"/>
            </a:lvl2pPr>
            <a:lvl3pPr marL="457206" indent="0">
              <a:buNone/>
              <a:defRPr sz="500"/>
            </a:lvl3pPr>
            <a:lvl4pPr marL="685809" indent="0">
              <a:buNone/>
              <a:defRPr sz="450"/>
            </a:lvl4pPr>
            <a:lvl5pPr marL="914411" indent="0">
              <a:buNone/>
              <a:defRPr sz="450"/>
            </a:lvl5pPr>
            <a:lvl6pPr marL="1143015" indent="0">
              <a:buNone/>
              <a:defRPr sz="450"/>
            </a:lvl6pPr>
            <a:lvl7pPr marL="1371617" indent="0">
              <a:buNone/>
              <a:defRPr sz="450"/>
            </a:lvl7pPr>
            <a:lvl8pPr marL="1600221" indent="0">
              <a:buNone/>
              <a:defRPr sz="450"/>
            </a:lvl8pPr>
            <a:lvl9pPr marL="1828823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2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9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6" rtl="0" eaLnBrk="1" latinLnBrk="0" hangingPunct="1">
        <a:spcBef>
          <a:spcPct val="0"/>
        </a:spcBef>
        <a:buNone/>
        <a:defRPr sz="22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3" indent="-171453" algn="l" defTabSz="45720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80" indent="-142876" algn="l" defTabSz="457206" rtl="0" eaLnBrk="1" latinLnBrk="0" hangingPunct="1">
        <a:spcBef>
          <a:spcPct val="20000"/>
        </a:spcBef>
        <a:buFont typeface="Arial" pitchFamily="34" charset="0"/>
        <a:buChar char="–"/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571508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10" indent="-114302" algn="l" defTabSz="457206" rtl="0" eaLnBrk="1" latinLnBrk="0" hangingPunct="1">
        <a:spcBef>
          <a:spcPct val="20000"/>
        </a:spcBef>
        <a:buFont typeface="Arial" pitchFamily="34" charset="0"/>
        <a:buChar char="–"/>
        <a:defRPr sz="1001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indent="-114302" algn="l" defTabSz="457206" rtl="0" eaLnBrk="1" latinLnBrk="0" hangingPunct="1">
        <a:spcBef>
          <a:spcPct val="20000"/>
        </a:spcBef>
        <a:buFont typeface="Arial" pitchFamily="34" charset="0"/>
        <a:buChar char="»"/>
        <a:defRPr sz="1001" kern="1200">
          <a:solidFill>
            <a:schemeClr val="tx1"/>
          </a:solidFill>
          <a:latin typeface="+mn-lt"/>
          <a:ea typeface="+mn-ea"/>
          <a:cs typeface="+mn-cs"/>
        </a:defRPr>
      </a:lvl5pPr>
      <a:lvl6pPr marL="1257315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6pPr>
      <a:lvl7pPr marL="1485919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7pPr>
      <a:lvl8pPr marL="1714521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8pPr>
      <a:lvl9pPr marL="1943125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4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6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9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11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15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17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21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2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6180" y="4051358"/>
            <a:ext cx="5039640" cy="444421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4" name="Freeform 4"/>
          <p:cNvSpPr/>
          <p:nvPr/>
        </p:nvSpPr>
        <p:spPr>
          <a:xfrm>
            <a:off x="2038352" y="1371602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0" y="0"/>
                </a:moveTo>
                <a:lnTo>
                  <a:pt x="1101154" y="0"/>
                </a:lnTo>
                <a:lnTo>
                  <a:pt x="1101154" y="1291332"/>
                </a:lnTo>
                <a:lnTo>
                  <a:pt x="0" y="129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5" name="Freeform 5"/>
          <p:cNvSpPr/>
          <p:nvPr/>
        </p:nvSpPr>
        <p:spPr>
          <a:xfrm>
            <a:off x="2038352" y="4840734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0" y="0"/>
                </a:moveTo>
                <a:lnTo>
                  <a:pt x="1101154" y="0"/>
                </a:lnTo>
                <a:lnTo>
                  <a:pt x="1101154" y="1291332"/>
                </a:lnTo>
                <a:lnTo>
                  <a:pt x="0" y="129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6" name="Freeform 6"/>
          <p:cNvSpPr/>
          <p:nvPr/>
        </p:nvSpPr>
        <p:spPr>
          <a:xfrm flipH="1">
            <a:off x="9603074" y="4840734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1101154" y="0"/>
                </a:moveTo>
                <a:lnTo>
                  <a:pt x="0" y="0"/>
                </a:lnTo>
                <a:lnTo>
                  <a:pt x="0" y="1291332"/>
                </a:lnTo>
                <a:lnTo>
                  <a:pt x="1101154" y="1291332"/>
                </a:lnTo>
                <a:lnTo>
                  <a:pt x="1101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7" name="Freeform 7"/>
          <p:cNvSpPr/>
          <p:nvPr/>
        </p:nvSpPr>
        <p:spPr>
          <a:xfrm flipH="1">
            <a:off x="9603074" y="1371602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1101154" y="0"/>
                </a:moveTo>
                <a:lnTo>
                  <a:pt x="0" y="0"/>
                </a:lnTo>
                <a:lnTo>
                  <a:pt x="0" y="1291332"/>
                </a:lnTo>
                <a:lnTo>
                  <a:pt x="1101154" y="1291332"/>
                </a:lnTo>
                <a:lnTo>
                  <a:pt x="1101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8" name="TextBox 8"/>
          <p:cNvSpPr txBox="1"/>
          <p:nvPr/>
        </p:nvSpPr>
        <p:spPr>
          <a:xfrm>
            <a:off x="2709479" y="3079141"/>
            <a:ext cx="6773042" cy="9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1"/>
              </a:lnSpc>
            </a:pPr>
            <a:r>
              <a:rPr lang="en-US" sz="7271" dirty="0" err="1">
                <a:solidFill>
                  <a:srgbClr val="000000"/>
                </a:solidFill>
                <a:latin typeface="Abadi" panose="020B0604020104020204" pitchFamily="34" charset="0"/>
              </a:rPr>
              <a:t>Maige</a:t>
            </a:r>
            <a:endParaRPr lang="en-US" sz="7271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87234" y="2101382"/>
            <a:ext cx="4617532" cy="76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7900" dirty="0">
                <a:solidFill>
                  <a:srgbClr val="F9C041"/>
                </a:solidFill>
                <a:latin typeface="Abadi" panose="020B0604020104020204" pitchFamily="34" charset="0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6A8B-D5E6-4A8D-7B8E-7C7E6D4ADBDE}"/>
              </a:ext>
            </a:extLst>
          </p:cNvPr>
          <p:cNvSpPr txBox="1"/>
          <p:nvPr/>
        </p:nvSpPr>
        <p:spPr>
          <a:xfrm>
            <a:off x="9296401" y="0"/>
            <a:ext cx="2895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2023 </a:t>
            </a:r>
            <a:r>
              <a:rPr lang="ko-KR" altLang="en-US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우송 비트</a:t>
            </a:r>
            <a:r>
              <a:rPr lang="en-US" altLang="ko-KR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 37</a:t>
            </a:r>
            <a:r>
              <a:rPr lang="ko-KR" altLang="en-US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기</a:t>
            </a:r>
            <a:r>
              <a:rPr lang="en-US" altLang="ko-KR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 BIT </a:t>
            </a:r>
            <a:r>
              <a:rPr lang="ko-KR" altLang="en-US" sz="1300" dirty="0">
                <a:latin typeface="Angsana New" panose="02020603050405020304" pitchFamily="18" charset="-34"/>
                <a:ea typeface="D2Coding" panose="020B0609020101020101" pitchFamily="49" charset="-127"/>
              </a:rPr>
              <a:t>고급 프로젝트</a:t>
            </a:r>
            <a:endParaRPr lang="en-US" altLang="ko-KR" sz="1300" dirty="0">
              <a:latin typeface="Angsana New" panose="02020603050405020304" pitchFamily="18" charset="-34"/>
              <a:ea typeface="D2Coding" panose="020B0609020101020101" pitchFamily="49" charset="-127"/>
            </a:endParaRPr>
          </a:p>
        </p:txBody>
      </p:sp>
      <p:pic>
        <p:nvPicPr>
          <p:cNvPr id="1026" name="Picture 2" descr="우송대학교 - 나무위키">
            <a:extLst>
              <a:ext uri="{FF2B5EF4-FFF2-40B4-BE49-F238E27FC236}">
                <a16:creationId xmlns:a16="http://schemas.microsoft.com/office/drawing/2014/main" id="{2A82DE47-8BDF-EDB5-E2FB-321FEC6B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37" y="6172200"/>
            <a:ext cx="1267763" cy="5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7CBE21-1537-971E-6483-03F666CCCD8B}"/>
              </a:ext>
            </a:extLst>
          </p:cNvPr>
          <p:cNvSpPr txBox="1"/>
          <p:nvPr/>
        </p:nvSpPr>
        <p:spPr>
          <a:xfrm>
            <a:off x="3619500" y="3954753"/>
            <a:ext cx="4953000" cy="47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Stable diffusion</a:t>
            </a:r>
            <a:r>
              <a:rPr lang="ko-KR" altLang="en-US" sz="1800" b="1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활용한 이미지 생성 솔루션</a:t>
            </a:r>
            <a:endParaRPr lang="ko-KR" altLang="en-US" sz="1800" kern="10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6133A4-EEAF-AAEE-98BC-50134EF8BB33}"/>
              </a:ext>
            </a:extLst>
          </p:cNvPr>
          <p:cNvGrpSpPr/>
          <p:nvPr/>
        </p:nvGrpSpPr>
        <p:grpSpPr>
          <a:xfrm>
            <a:off x="3771900" y="5486400"/>
            <a:ext cx="4648200" cy="1102624"/>
            <a:chOff x="1066800" y="1458428"/>
            <a:chExt cx="9829800" cy="22821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21787E-D67A-F26B-3A45-E3BBFA17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00" b="96200" l="8600" r="90000">
                          <a14:foregroundMark x1="66400" y1="16600" x2="68000" y2="21600"/>
                          <a14:foregroundMark x1="66400" y1="15600" x2="66400" y2="15600"/>
                          <a14:foregroundMark x1="66000" y1="14200" x2="66000" y2="18000"/>
                          <a14:foregroundMark x1="69800" y1="16200" x2="71400" y2="18600"/>
                          <a14:foregroundMark x1="68400" y1="15600" x2="68000" y2="14600"/>
                          <a14:foregroundMark x1="67000" y1="14200" x2="72800" y2="20600"/>
                          <a14:foregroundMark x1="68800" y1="90400" x2="68800" y2="83200"/>
                          <a14:foregroundMark x1="38000" y1="87000" x2="46800" y2="63000"/>
                          <a14:foregroundMark x1="70400" y1="89600" x2="71400" y2="88600"/>
                          <a14:foregroundMark x1="69400" y1="87600" x2="74200" y2="88600"/>
                          <a14:foregroundMark x1="38000" y1="85600" x2="38000" y2="83600"/>
                          <a14:foregroundMark x1="38600" y1="88000" x2="38600" y2="82600"/>
                          <a14:backgroundMark x1="85600" y1="47000" x2="85600" y2="47000"/>
                          <a14:backgroundMark x1="83000" y1="45000" x2="85600" y2="49400"/>
                          <a14:backgroundMark x1="83000" y1="44000" x2="84000" y2="18600"/>
                          <a14:backgroundMark x1="59200" y1="4800" x2="79600" y2="14600"/>
                          <a14:backgroundMark x1="75205" y1="18829" x2="80000" y2="39400"/>
                          <a14:backgroundMark x1="73800" y1="12800" x2="75013" y2="18002"/>
                          <a14:backgroundMark x1="80000" y1="39400" x2="93400" y2="56800"/>
                          <a14:backgroundMark x1="79600" y1="55200" x2="80200" y2="44600"/>
                          <a14:backgroundMark x1="77800" y1="66000" x2="84600" y2="72800"/>
                          <a14:backgroundMark x1="74800" y1="66600" x2="85600" y2="98400"/>
                          <a14:backgroundMark x1="83000" y1="73800" x2="84600" y2="57800"/>
                          <a14:backgroundMark x1="87000" y1="60600" x2="87000" y2="60600"/>
                          <a14:backgroundMark x1="87000" y1="59200" x2="87000" y2="59200"/>
                          <a14:backgroundMark x1="87000" y1="58200" x2="87000" y2="58200"/>
                          <a14:backgroundMark x1="86600" y1="57800" x2="86600" y2="57800"/>
                          <a14:backgroundMark x1="81600" y1="87600" x2="85600" y2="50800"/>
                          <a14:backgroundMark x1="86000" y1="51400" x2="82600" y2="72400"/>
                          <a14:backgroundMark x1="87000" y1="61200" x2="81000" y2="22400"/>
                          <a14:backgroundMark x1="62598" y1="15008" x2="57600" y2="13000"/>
                          <a14:backgroundMark x1="81000" y1="22400" x2="74112" y2="19634"/>
                          <a14:backgroundMark x1="57600" y1="13000" x2="24600" y2="23000"/>
                          <a14:backgroundMark x1="24600" y1="23000" x2="9800" y2="46000"/>
                          <a14:backgroundMark x1="9800" y1="46000" x2="27400" y2="59600"/>
                          <a14:backgroundMark x1="22400" y1="60600" x2="20400" y2="86200"/>
                          <a14:backgroundMark x1="20400" y1="86200" x2="34200" y2="84600"/>
                          <a14:backgroundMark x1="35200" y1="79200" x2="14600" y2="59600"/>
                          <a14:backgroundMark x1="14600" y1="59600" x2="9200" y2="36600"/>
                          <a14:backgroundMark x1="12600" y1="61600" x2="10200" y2="28400"/>
                          <a14:backgroundMark x1="10200" y1="28400" x2="10600" y2="27400"/>
                          <a14:backgroundMark x1="10600" y1="36600" x2="13400" y2="63200"/>
                          <a14:backgroundMark x1="13400" y1="63200" x2="16600" y2="66000"/>
                          <a14:backgroundMark x1="10200" y1="34200" x2="16000" y2="65000"/>
                          <a14:backgroundMark x1="16000" y1="65000" x2="19000" y2="67400"/>
                          <a14:backgroundMark x1="31800" y1="21000" x2="58200" y2="14600"/>
                          <a14:backgroundMark x1="38600" y1="14600" x2="59600" y2="11800"/>
                          <a14:backgroundMark x1="32800" y1="14600" x2="77200" y2="8800"/>
                          <a14:backgroundMark x1="35200" y1="12200" x2="61000" y2="9400"/>
                          <a14:backgroundMark x1="74757" y1="19159" x2="78200" y2="21600"/>
                          <a14:backgroundMark x1="61000" y1="9400" x2="67376" y2="13923"/>
                          <a14:backgroundMark x1="76200" y1="10200" x2="82600" y2="33200"/>
                          <a14:backgroundMark x1="75200" y1="7800" x2="82200" y2="28800"/>
                          <a14:backgroundMark x1="74800" y1="12200" x2="91800" y2="59600"/>
                          <a14:backgroundMark x1="84600" y1="68000" x2="81600" y2="77800"/>
                          <a14:backgroundMark x1="69756" y1="93401" x2="47000" y2="97600"/>
                          <a14:backgroundMark x1="80600" y1="91400" x2="69832" y2="93387"/>
                          <a14:backgroundMark x1="47000" y1="97600" x2="54800" y2="87600"/>
                          <a14:backgroundMark x1="78600" y1="98400" x2="78600" y2="97400"/>
                          <a14:backgroundMark x1="81200" y1="94400" x2="66400" y2="97400"/>
                          <a14:backgroundMark x1="77800" y1="91400" x2="70400" y2="92000"/>
                          <a14:backgroundMark x1="38172" y1="86521" x2="28000" y2="85800"/>
                          <a14:backgroundMark x1="68244" y1="88653" x2="38201" y2="86523"/>
                          <a14:backgroundMark x1="81600" y1="89600" x2="73869" y2="89052"/>
                          <a14:backgroundMark x1="28000" y1="85800" x2="13600" y2="59800"/>
                          <a14:backgroundMark x1="13600" y1="59800" x2="19400" y2="69000"/>
                          <a14:backgroundMark x1="31800" y1="93400" x2="57200" y2="94400"/>
                          <a14:backgroundMark x1="8800" y1="51400" x2="10600" y2="58200"/>
                          <a14:backgroundMark x1="29200" y1="87000" x2="40600" y2="94400"/>
                          <a14:backgroundMark x1="29800" y1="88000" x2="42000" y2="94800"/>
                          <a14:backgroundMark x1="39632" y1="90015" x2="39600" y2="90000"/>
                          <a14:backgroundMark x1="37318" y1="88930" x2="39173" y2="89800"/>
                          <a14:backgroundMark x1="33200" y1="87000" x2="37309" y2="88926"/>
                          <a14:backgroundMark x1="12600" y1="55200" x2="7200" y2="49400"/>
                          <a14:backgroundMark x1="28800" y1="62200" x2="28800" y2="62200"/>
                          <a14:backgroundMark x1="58200" y1="84600" x2="58200" y2="84600"/>
                          <a14:backgroundMark x1="55600" y1="81200" x2="58600" y2="93000"/>
                          <a14:backgroundMark x1="35200" y1="73800" x2="35200" y2="73800"/>
                          <a14:backgroundMark x1="34600" y1="71800" x2="34600" y2="71800"/>
                          <a14:backgroundMark x1="34600" y1="71800" x2="34600" y2="71800"/>
                          <a14:backgroundMark x1="36600" y1="71800" x2="34600" y2="72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1" r="17310"/>
            <a:stretch/>
          </p:blipFill>
          <p:spPr>
            <a:xfrm>
              <a:off x="1066800" y="1657218"/>
              <a:ext cx="1258850" cy="18181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42DCB-CFEC-03F1-4EBE-D41068A39D9A}"/>
                </a:ext>
              </a:extLst>
            </p:cNvPr>
            <p:cNvSpPr txBox="1"/>
            <p:nvPr/>
          </p:nvSpPr>
          <p:spPr>
            <a:xfrm>
              <a:off x="1298651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황은지</a:t>
              </a:r>
              <a:endParaRPr lang="en-US" altLang="ko-KR" sz="800" b="1" kern="800" spc="-75" dirty="0"/>
            </a:p>
          </p:txBody>
        </p:sp>
        <p:pic>
          <p:nvPicPr>
            <p:cNvPr id="15" name="Picture 14" descr="사토 마사오 - 나무위키">
              <a:extLst>
                <a:ext uri="{FF2B5EF4-FFF2-40B4-BE49-F238E27FC236}">
                  <a16:creationId xmlns:a16="http://schemas.microsoft.com/office/drawing/2014/main" id="{5788625C-C637-A209-A2AB-5F227210F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317" y1="17200" x2="18317" y2="17200"/>
                          <a14:backgroundMark x1="16337" y1="14400" x2="11881" y2="12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050" y="1718013"/>
              <a:ext cx="1435382" cy="177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749749-717C-8C3E-5431-72B1049F6385}"/>
                </a:ext>
              </a:extLst>
            </p:cNvPr>
            <p:cNvSpPr txBox="1"/>
            <p:nvPr/>
          </p:nvSpPr>
          <p:spPr>
            <a:xfrm>
              <a:off x="3202978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이승준</a:t>
              </a:r>
              <a:endParaRPr lang="en-US" altLang="ko-KR" sz="800" b="1" kern="800" spc="-75" dirty="0"/>
            </a:p>
          </p:txBody>
        </p:sp>
        <p:pic>
          <p:nvPicPr>
            <p:cNvPr id="17" name="Picture 16" descr="카자마 토오루 - 나무위키">
              <a:extLst>
                <a:ext uri="{FF2B5EF4-FFF2-40B4-BE49-F238E27FC236}">
                  <a16:creationId xmlns:a16="http://schemas.microsoft.com/office/drawing/2014/main" id="{B37CDDAA-51E8-4A4B-B803-8504A9702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400" b="95600" l="9901" r="89604">
                          <a14:foregroundMark x1="43069" y1="11200" x2="44554" y2="8400"/>
                          <a14:foregroundMark x1="44554" y1="8400" x2="44554" y2="8400"/>
                          <a14:foregroundMark x1="59901" y1="92000" x2="59901" y2="92000"/>
                          <a14:foregroundMark x1="59901" y1="88800" x2="59901" y2="88800"/>
                          <a14:foregroundMark x1="31683" y1="90400" x2="31683" y2="90400"/>
                          <a14:foregroundMark x1="28218" y1="95600" x2="28218" y2="9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074" y="1622095"/>
              <a:ext cx="1455542" cy="1799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3988B-92DC-3D0A-5E49-52103213667D}"/>
                </a:ext>
              </a:extLst>
            </p:cNvPr>
            <p:cNvSpPr txBox="1"/>
            <p:nvPr/>
          </p:nvSpPr>
          <p:spPr>
            <a:xfrm>
              <a:off x="5297192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 err="1"/>
                <a:t>최원진</a:t>
              </a:r>
              <a:endParaRPr lang="en-US" altLang="ko-KR" sz="800" b="1" kern="800" spc="-75" dirty="0"/>
            </a:p>
          </p:txBody>
        </p:sp>
        <p:pic>
          <p:nvPicPr>
            <p:cNvPr id="20" name="Picture 12" descr="Shinnosuke Nohara | Crayon Shin-chan Wiki | Fandom">
              <a:extLst>
                <a:ext uri="{FF2B5EF4-FFF2-40B4-BE49-F238E27FC236}">
                  <a16:creationId xmlns:a16="http://schemas.microsoft.com/office/drawing/2014/main" id="{5A0CB6FA-A14E-4AFB-FC09-98E9640F8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83" y="1820827"/>
              <a:ext cx="1049622" cy="1527238"/>
            </a:xfrm>
            <a:prstGeom prst="rect">
              <a:avLst/>
            </a:prstGeom>
            <a:noFill/>
            <a:effectLst>
              <a:glow>
                <a:schemeClr val="accent1">
                  <a:alpha val="9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955664-C84C-CDDF-291D-130BE85EB414}"/>
                </a:ext>
              </a:extLst>
            </p:cNvPr>
            <p:cNvSpPr txBox="1"/>
            <p:nvPr/>
          </p:nvSpPr>
          <p:spPr>
            <a:xfrm>
              <a:off x="7362025" y="3294662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 err="1"/>
                <a:t>손원후</a:t>
              </a:r>
              <a:endParaRPr lang="en-US" altLang="ko-KR" sz="800" b="1" kern="800" spc="-75" dirty="0"/>
            </a:p>
          </p:txBody>
        </p:sp>
        <p:pic>
          <p:nvPicPr>
            <p:cNvPr id="22" name="Picture 18" descr="맹구는 못 말려">
              <a:extLst>
                <a:ext uri="{FF2B5EF4-FFF2-40B4-BE49-F238E27FC236}">
                  <a16:creationId xmlns:a16="http://schemas.microsoft.com/office/drawing/2014/main" id="{35D95987-EED9-0664-DF1E-84E0AA65A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762" b="98571" l="10000" r="90000">
                          <a14:foregroundMark x1="52381" y1="10000" x2="52381" y2="10000"/>
                          <a14:foregroundMark x1="57143" y1="8571" x2="57143" y2="8571"/>
                          <a14:foregroundMark x1="64286" y1="8571" x2="64286" y2="8571"/>
                          <a14:foregroundMark x1="53810" y1="5714" x2="53810" y2="5714"/>
                          <a14:foregroundMark x1="34286" y1="32857" x2="34286" y2="32857"/>
                          <a14:foregroundMark x1="33333" y1="31429" x2="33333" y2="31429"/>
                          <a14:foregroundMark x1="40476" y1="92857" x2="40476" y2="92857"/>
                          <a14:foregroundMark x1="39048" y1="95714" x2="39048" y2="95714"/>
                          <a14:foregroundMark x1="60476" y1="91905" x2="60476" y2="91905"/>
                          <a14:foregroundMark x1="61905" y1="95714" x2="61905" y2="95714"/>
                          <a14:foregroundMark x1="57143" y1="93810" x2="57143" y2="93810"/>
                          <a14:foregroundMark x1="62381" y1="98571" x2="62381" y2="98571"/>
                          <a14:foregroundMark x1="59048" y1="95238" x2="59048" y2="952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346" y="1458428"/>
              <a:ext cx="1770254" cy="190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DAEE7D-37D6-A40C-6659-FFEFEF4C7744}"/>
                </a:ext>
              </a:extLst>
            </p:cNvPr>
            <p:cNvSpPr txBox="1"/>
            <p:nvPr/>
          </p:nvSpPr>
          <p:spPr>
            <a:xfrm>
              <a:off x="9441222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이지수</a:t>
              </a:r>
              <a:endParaRPr lang="en-US" altLang="ko-KR" sz="800" b="1" kern="800" spc="-75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개발 환경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280E50-E40B-A8A9-8279-70368D9A467E}"/>
              </a:ext>
            </a:extLst>
          </p:cNvPr>
          <p:cNvGrpSpPr/>
          <p:nvPr/>
        </p:nvGrpSpPr>
        <p:grpSpPr>
          <a:xfrm>
            <a:off x="6752183" y="836865"/>
            <a:ext cx="5257801" cy="2896936"/>
            <a:chOff x="6752183" y="1446463"/>
            <a:chExt cx="5257801" cy="2896936"/>
          </a:xfrm>
        </p:grpSpPr>
        <p:sp>
          <p:nvSpPr>
            <p:cNvPr id="2" name="텍스트 개체 틀 6">
              <a:extLst>
                <a:ext uri="{FF2B5EF4-FFF2-40B4-BE49-F238E27FC236}">
                  <a16:creationId xmlns:a16="http://schemas.microsoft.com/office/drawing/2014/main" id="{2856888B-886C-49A2-26B3-D1F09E951A1E}"/>
                </a:ext>
              </a:extLst>
            </p:cNvPr>
            <p:cNvSpPr txBox="1">
              <a:spLocks/>
            </p:cNvSpPr>
            <p:nvPr/>
          </p:nvSpPr>
          <p:spPr>
            <a:xfrm>
              <a:off x="6752183" y="1446463"/>
              <a:ext cx="5257801" cy="2896936"/>
            </a:xfrm>
            <a:prstGeom prst="roundRect">
              <a:avLst>
                <a:gd name="adj" fmla="val 10115"/>
              </a:avLst>
            </a:prstGeom>
            <a:noFill/>
            <a:ln>
              <a:solidFill>
                <a:srgbClr val="462602"/>
              </a:solidFill>
            </a:ln>
            <a:effectLst/>
          </p:spPr>
          <p:txBody>
            <a:bodyPr/>
            <a:lstStyle>
              <a:lvl1pPr marL="171453" indent="-171453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1480" indent="-142876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71508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0110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8713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5731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5919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14521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4312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개발 툴</a:t>
              </a:r>
              <a:r>
                <a:rPr 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 </a:t>
              </a:r>
            </a:p>
          </p:txBody>
        </p:sp>
        <p:pic>
          <p:nvPicPr>
            <p:cNvPr id="1026" name="Picture 2" descr="Python] Pycharm에서 디버깅하기!">
              <a:extLst>
                <a:ext uri="{FF2B5EF4-FFF2-40B4-BE49-F238E27FC236}">
                  <a16:creationId xmlns:a16="http://schemas.microsoft.com/office/drawing/2014/main" id="{7A58CFFD-9C46-809B-84E2-C9DE6CE4A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312" y="2371406"/>
              <a:ext cx="1557843" cy="15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isual Studio Code Download for Free - 2023 Latest Version">
              <a:extLst>
                <a:ext uri="{FF2B5EF4-FFF2-40B4-BE49-F238E27FC236}">
                  <a16:creationId xmlns:a16="http://schemas.microsoft.com/office/drawing/2014/main" id="{22E61059-0D72-D6D5-BBB1-AC3DC50DE8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6" t="22446" r="22446" b="22446"/>
            <a:stretch/>
          </p:blipFill>
          <p:spPr bwMode="auto">
            <a:xfrm>
              <a:off x="10038848" y="2371406"/>
              <a:ext cx="1557849" cy="15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89E951-D8BC-FDC2-74C6-170247E3259D}"/>
              </a:ext>
            </a:extLst>
          </p:cNvPr>
          <p:cNvGrpSpPr/>
          <p:nvPr/>
        </p:nvGrpSpPr>
        <p:grpSpPr>
          <a:xfrm>
            <a:off x="76200" y="1447801"/>
            <a:ext cx="6218562" cy="2286000"/>
            <a:chOff x="76200" y="1447801"/>
            <a:chExt cx="6218562" cy="2286000"/>
          </a:xfrm>
        </p:grpSpPr>
        <p:sp>
          <p:nvSpPr>
            <p:cNvPr id="5" name="텍스트 개체 틀 6">
              <a:extLst>
                <a:ext uri="{FF2B5EF4-FFF2-40B4-BE49-F238E27FC236}">
                  <a16:creationId xmlns:a16="http://schemas.microsoft.com/office/drawing/2014/main" id="{9D0B8451-9413-D9C7-70B1-25AACAE1AABD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1447801"/>
              <a:ext cx="6218562" cy="2286000"/>
            </a:xfrm>
            <a:prstGeom prst="roundRect">
              <a:avLst>
                <a:gd name="adj" fmla="val 10115"/>
              </a:avLst>
            </a:prstGeom>
            <a:noFill/>
            <a:ln>
              <a:solidFill>
                <a:srgbClr val="462602"/>
              </a:solidFill>
            </a:ln>
            <a:effectLst/>
          </p:spPr>
          <p:txBody>
            <a:bodyPr/>
            <a:lstStyle>
              <a:lvl1pPr marL="171453" indent="-171453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1480" indent="-142876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71508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0110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8713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5731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5919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14521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4312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사용 언어</a:t>
              </a:r>
              <a:r>
                <a:rPr 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 </a:t>
              </a:r>
            </a:p>
          </p:txBody>
        </p:sp>
        <p:pic>
          <p:nvPicPr>
            <p:cNvPr id="1034" name="Picture 10" descr="Javascript - 1. 소개">
              <a:extLst>
                <a:ext uri="{FF2B5EF4-FFF2-40B4-BE49-F238E27FC236}">
                  <a16:creationId xmlns:a16="http://schemas.microsoft.com/office/drawing/2014/main" id="{4AFE45C7-0742-085B-4656-F902D91B0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72"/>
            <a:stretch/>
          </p:blipFill>
          <p:spPr bwMode="auto">
            <a:xfrm>
              <a:off x="2286682" y="2024258"/>
              <a:ext cx="1519144" cy="122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pp Store에서 제공하는 HTML Viewer Q">
              <a:extLst>
                <a:ext uri="{FF2B5EF4-FFF2-40B4-BE49-F238E27FC236}">
                  <a16:creationId xmlns:a16="http://schemas.microsoft.com/office/drawing/2014/main" id="{28003DC4-317D-12AB-2DD6-E1661705FC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46" t="12307" r="30546" b="12307"/>
            <a:stretch/>
          </p:blipFill>
          <p:spPr bwMode="auto">
            <a:xfrm>
              <a:off x="4263247" y="1862514"/>
              <a:ext cx="1524000" cy="155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F7932F12-C688-64D2-D988-320547313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0" y="1828800"/>
              <a:ext cx="1478250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6C920482-EE2E-03F7-A665-4624D4F575D0}"/>
              </a:ext>
            </a:extLst>
          </p:cNvPr>
          <p:cNvSpPr txBox="1">
            <a:spLocks/>
          </p:cNvSpPr>
          <p:nvPr/>
        </p:nvSpPr>
        <p:spPr>
          <a:xfrm>
            <a:off x="450131" y="3869788"/>
            <a:ext cx="10398221" cy="2553098"/>
          </a:xfrm>
          <a:prstGeom prst="roundRect">
            <a:avLst>
              <a:gd name="adj" fmla="val 10115"/>
            </a:avLst>
          </a:prstGeom>
          <a:noFill/>
          <a:ln>
            <a:noFill/>
          </a:ln>
          <a:effectLst/>
        </p:spPr>
        <p:txBody>
          <a:bodyPr/>
          <a:lstStyle>
            <a:lvl1pPr marL="171453" indent="-171453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80" indent="-142876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8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10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13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1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19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21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2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 도구 </a:t>
            </a:r>
            <a:r>
              <a:rPr lang="en-US" altLang="ko-KR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b="1" kern="0" spc="-3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Pycharm</a:t>
            </a:r>
            <a:r>
              <a:rPr lang="en-US" altLang="ko-KR" b="1" kern="0" spc="-1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Visual Studio Code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 언어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　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Python, JavaScript, HTML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기술 스택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　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SQLite,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pyTorch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Transformers, Pillow,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autocast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RealESRGAN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diffusers,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numpy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controlnet_aux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API :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papago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HuggingFace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프레임워크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Flask</a:t>
            </a:r>
            <a:endParaRPr lang="en-US" altLang="ko-KR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04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572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주요 기능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50B0BB0-1E83-71A8-D572-A96D006A7240}"/>
              </a:ext>
            </a:extLst>
          </p:cNvPr>
          <p:cNvGrpSpPr/>
          <p:nvPr/>
        </p:nvGrpSpPr>
        <p:grpSpPr>
          <a:xfrm>
            <a:off x="600556" y="2057400"/>
            <a:ext cx="2371244" cy="2057400"/>
            <a:chOff x="600556" y="2133600"/>
            <a:chExt cx="2371244" cy="2057400"/>
          </a:xfrm>
        </p:grpSpPr>
        <p:sp>
          <p:nvSpPr>
            <p:cNvPr id="1024" name="사각형: 둥근 모서리 1023">
              <a:extLst>
                <a:ext uri="{FF2B5EF4-FFF2-40B4-BE49-F238E27FC236}">
                  <a16:creationId xmlns:a16="http://schemas.microsoft.com/office/drawing/2014/main" id="{364CEFD7-ECFD-6634-8572-B19CA944EAB1}"/>
                </a:ext>
              </a:extLst>
            </p:cNvPr>
            <p:cNvSpPr/>
            <p:nvPr/>
          </p:nvSpPr>
          <p:spPr>
            <a:xfrm>
              <a:off x="600556" y="2133600"/>
              <a:ext cx="2371244" cy="2057400"/>
            </a:xfrm>
            <a:prstGeom prst="roundRect">
              <a:avLst/>
            </a:prstGeom>
            <a:solidFill>
              <a:srgbClr val="F8C5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5" name="Picture 2" descr="Scratch ">
              <a:extLst>
                <a:ext uri="{FF2B5EF4-FFF2-40B4-BE49-F238E27FC236}">
                  <a16:creationId xmlns:a16="http://schemas.microsoft.com/office/drawing/2014/main" id="{736B0E0A-C2F2-F2CE-1C3D-57D5D937E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7" y="2286000"/>
              <a:ext cx="1676402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B80993C-438A-110E-CEBB-5C7CAF98BEEB}"/>
              </a:ext>
            </a:extLst>
          </p:cNvPr>
          <p:cNvSpPr txBox="1"/>
          <p:nvPr/>
        </p:nvSpPr>
        <p:spPr>
          <a:xfrm>
            <a:off x="677743" y="4191000"/>
            <a:ext cx="22168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InPainting</a:t>
            </a:r>
            <a:endParaRPr lang="en-US" altLang="ko-KR" sz="3000" dirty="0">
              <a:solidFill>
                <a:srgbClr val="462602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endParaRPr lang="en-US" altLang="ko-KR" sz="3000" dirty="0">
              <a:solidFill>
                <a:srgbClr val="462602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기존 이미지에서 훼손 없이 지정한 부분만을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변형하여 이미지 생성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E942C2EF-761B-5863-4FBC-28ECEEC0510A}"/>
              </a:ext>
            </a:extLst>
          </p:cNvPr>
          <p:cNvSpPr/>
          <p:nvPr/>
        </p:nvSpPr>
        <p:spPr>
          <a:xfrm>
            <a:off x="3525765" y="2057400"/>
            <a:ext cx="2371244" cy="2057400"/>
          </a:xfrm>
          <a:prstGeom prst="roundRect">
            <a:avLst/>
          </a:prstGeom>
          <a:solidFill>
            <a:srgbClr val="F8C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5F76600D-CD2A-308A-EB85-3D0095EA7A65}"/>
              </a:ext>
            </a:extLst>
          </p:cNvPr>
          <p:cNvSpPr txBox="1"/>
          <p:nvPr/>
        </p:nvSpPr>
        <p:spPr>
          <a:xfrm>
            <a:off x="3602952" y="4191000"/>
            <a:ext cx="22168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Open Pose</a:t>
            </a:r>
          </a:p>
          <a:p>
            <a:pPr algn="ctr"/>
            <a:endParaRPr lang="en-US" altLang="ko-KR" sz="3000" dirty="0">
              <a:solidFill>
                <a:srgbClr val="462602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기존 이미지의 포즈를 유지한 채 다른 이미지를 생성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3E9CE19A-E2B5-5CEF-73E5-893A443376DC}"/>
              </a:ext>
            </a:extLst>
          </p:cNvPr>
          <p:cNvSpPr/>
          <p:nvPr/>
        </p:nvSpPr>
        <p:spPr>
          <a:xfrm>
            <a:off x="6450974" y="2057400"/>
            <a:ext cx="2371244" cy="2057400"/>
          </a:xfrm>
          <a:prstGeom prst="roundRect">
            <a:avLst/>
          </a:prstGeom>
          <a:solidFill>
            <a:srgbClr val="F8C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7E0197A0-F652-157C-0325-74B2915CECE1}"/>
              </a:ext>
            </a:extLst>
          </p:cNvPr>
          <p:cNvSpPr txBox="1"/>
          <p:nvPr/>
        </p:nvSpPr>
        <p:spPr>
          <a:xfrm>
            <a:off x="6528161" y="4191000"/>
            <a:ext cx="2216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Text </a:t>
            </a:r>
          </a:p>
          <a:p>
            <a:pPr algn="ctr"/>
            <a:r>
              <a:rPr lang="en-US" altLang="ko-KR" sz="3000" dirty="0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To Image</a:t>
            </a:r>
          </a:p>
          <a:p>
            <a:pPr algn="ctr"/>
            <a:endParaRPr lang="en-US" altLang="ko-KR" sz="3000" dirty="0">
              <a:solidFill>
                <a:srgbClr val="462602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입력한 프롬프트를 토대로 이미지를 생성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A4A82902-BBA9-D56A-DB74-326D07402382}"/>
              </a:ext>
            </a:extLst>
          </p:cNvPr>
          <p:cNvSpPr/>
          <p:nvPr/>
        </p:nvSpPr>
        <p:spPr>
          <a:xfrm>
            <a:off x="9376183" y="2057400"/>
            <a:ext cx="2371244" cy="2057400"/>
          </a:xfrm>
          <a:prstGeom prst="roundRect">
            <a:avLst/>
          </a:prstGeom>
          <a:solidFill>
            <a:srgbClr val="F8C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C994901-B4D1-05ED-EC2A-75CFD23C1A1D}"/>
              </a:ext>
            </a:extLst>
          </p:cNvPr>
          <p:cNvSpPr txBox="1"/>
          <p:nvPr/>
        </p:nvSpPr>
        <p:spPr>
          <a:xfrm>
            <a:off x="9453370" y="4191000"/>
            <a:ext cx="22168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Image</a:t>
            </a:r>
          </a:p>
          <a:p>
            <a:pPr algn="ctr"/>
            <a:r>
              <a:rPr lang="en-US" altLang="ko-KR" sz="3000" dirty="0">
                <a:solidFill>
                  <a:srgbClr val="462602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To Image</a:t>
            </a:r>
          </a:p>
          <a:p>
            <a:pPr algn="ctr"/>
            <a:endParaRPr lang="en-US" altLang="ko-KR" sz="3000" dirty="0">
              <a:solidFill>
                <a:srgbClr val="462602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그린 그림을 토대로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좀 더 정교한 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이미지</a:t>
            </a:r>
            <a:r>
              <a:rPr lang="en-US" altLang="ko-KR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en-US" sz="15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생성</a:t>
            </a:r>
            <a:endParaRPr lang="en-US" altLang="ko-KR" sz="15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045" name="Picture 4" descr="Skeleton ">
            <a:extLst>
              <a:ext uri="{FF2B5EF4-FFF2-40B4-BE49-F238E27FC236}">
                <a16:creationId xmlns:a16="http://schemas.microsoft.com/office/drawing/2014/main" id="{24A823B8-F6C0-51BC-9FBC-7721D9DF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33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8" descr="Drawing ">
            <a:extLst>
              <a:ext uri="{FF2B5EF4-FFF2-40B4-BE49-F238E27FC236}">
                <a16:creationId xmlns:a16="http://schemas.microsoft.com/office/drawing/2014/main" id="{C235B951-16C3-7948-D21E-A7CDC846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08" y="2217904"/>
            <a:ext cx="1736392" cy="17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12" descr="447247307">
            <a:extLst>
              <a:ext uri="{FF2B5EF4-FFF2-40B4-BE49-F238E27FC236}">
                <a16:creationId xmlns:a16="http://schemas.microsoft.com/office/drawing/2014/main" id="{572D8C14-99EB-545D-0C86-1B92B5BF8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83" y1="32500" x2="47083" y2="32500"/>
                        <a14:foregroundMark x1="40833" y1="32500" x2="48333" y2="37083"/>
                        <a14:foregroundMark x1="42500" y1="34583" x2="56250" y2="40000"/>
                        <a14:foregroundMark x1="59167" y1="37083" x2="62500" y2="39583"/>
                        <a14:foregroundMark x1="60000" y1="29167" x2="60000" y2="29167"/>
                        <a14:foregroundMark x1="67500" y1="51250" x2="67500" y2="51250"/>
                        <a14:foregroundMark x1="76250" y1="42083" x2="76250" y2="42083"/>
                        <a14:foregroundMark x1="74167" y1="48750" x2="74167" y2="48750"/>
                        <a14:foregroundMark x1="53750" y1="64583" x2="53750" y2="64583"/>
                        <a14:foregroundMark x1="57917" y1="72500" x2="57917" y2="72500"/>
                        <a14:foregroundMark x1="51667" y1="70417" x2="51667" y2="70417"/>
                        <a14:foregroundMark x1="53333" y1="70417" x2="58333" y2="72917"/>
                        <a14:foregroundMark x1="37917" y1="69167" x2="43333" y2="71250"/>
                        <a14:foregroundMark x1="65833" y1="45417" x2="65833" y2="45417"/>
                        <a14:foregroundMark x1="65833" y1="44583" x2="65833" y2="44583"/>
                        <a14:foregroundMark x1="64167" y1="63333" x2="64167" y2="63333"/>
                        <a14:foregroundMark x1="65000" y1="62500" x2="65000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66" t="13333" r="17566" b="13333"/>
          <a:stretch/>
        </p:blipFill>
        <p:spPr bwMode="auto">
          <a:xfrm>
            <a:off x="6920236" y="2183476"/>
            <a:ext cx="1527936" cy="172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60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D35E4F-481E-91B9-5038-64E35AA8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 r="862"/>
          <a:stretch/>
        </p:blipFill>
        <p:spPr>
          <a:xfrm>
            <a:off x="1388224" y="1143000"/>
            <a:ext cx="9339352" cy="4939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98BF8-849B-A792-755F-2968AB5BC7BF}"/>
              </a:ext>
            </a:extLst>
          </p:cNvPr>
          <p:cNvSpPr txBox="1"/>
          <p:nvPr/>
        </p:nvSpPr>
        <p:spPr>
          <a:xfrm>
            <a:off x="4457700" y="6129256"/>
            <a:ext cx="327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메인 페이지</a:t>
            </a:r>
            <a:r>
              <a:rPr lang="en-US" altLang="ko-KR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97508-AA57-3243-43B3-BB3162B18850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endParaRPr lang="en-US" altLang="ko-KR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309AA-A26B-DB98-87F8-48523569C469}"/>
              </a:ext>
            </a:extLst>
          </p:cNvPr>
          <p:cNvGrpSpPr/>
          <p:nvPr/>
        </p:nvGrpSpPr>
        <p:grpSpPr>
          <a:xfrm>
            <a:off x="0" y="838200"/>
            <a:ext cx="12192000" cy="6053100"/>
            <a:chOff x="3779262" y="762000"/>
            <a:chExt cx="8412738" cy="6057894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526DE38C-9F20-FAA0-E362-867A44D438F6}"/>
                </a:ext>
              </a:extLst>
            </p:cNvPr>
            <p:cNvGrpSpPr/>
            <p:nvPr/>
          </p:nvGrpSpPr>
          <p:grpSpPr>
            <a:xfrm>
              <a:off x="3779262" y="762000"/>
              <a:ext cx="8412738" cy="6000745"/>
              <a:chOff x="0" y="0"/>
              <a:chExt cx="2226489" cy="1913890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5BD2D2E5-65AC-B82E-F15D-8093A7C72A49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B594C262-9DD1-0CC1-B702-BF9CCF039CC5}"/>
                </a:ext>
              </a:extLst>
            </p:cNvPr>
            <p:cNvGrpSpPr/>
            <p:nvPr/>
          </p:nvGrpSpPr>
          <p:grpSpPr>
            <a:xfrm>
              <a:off x="3779262" y="819149"/>
              <a:ext cx="8412738" cy="6000745"/>
              <a:chOff x="0" y="0"/>
              <a:chExt cx="2226489" cy="1913890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AD204037-7A26-2913-4756-EC18B96F1A5D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D6642C-37DB-EE63-CF8C-E7E28E565067}"/>
              </a:ext>
            </a:extLst>
          </p:cNvPr>
          <p:cNvSpPr txBox="1"/>
          <p:nvPr/>
        </p:nvSpPr>
        <p:spPr>
          <a:xfrm>
            <a:off x="228600" y="94536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endParaRPr lang="en-US" altLang="ko-KR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106573" y="846514"/>
            <a:ext cx="0" cy="602036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3857600"/>
            <a:ext cx="12192000" cy="0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0" y="838200"/>
            <a:ext cx="0" cy="6019800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0" y="6858000"/>
            <a:ext cx="12182400" cy="0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2192000" y="838200"/>
            <a:ext cx="0" cy="6019800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17" y="846514"/>
            <a:ext cx="6026400" cy="299886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44" y="3856417"/>
            <a:ext cx="6130038" cy="29988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" y="840383"/>
            <a:ext cx="6096972" cy="29987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" y="3887921"/>
            <a:ext cx="6123000" cy="2998800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0" y="3856697"/>
            <a:ext cx="12192000" cy="9216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105145" y="838200"/>
            <a:ext cx="9600" cy="6019800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0" y="838200"/>
            <a:ext cx="12192000" cy="8314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92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8EA93C99-2AA9-9588-24D6-D25DF88CFF90}"/>
              </a:ext>
            </a:extLst>
          </p:cNvPr>
          <p:cNvGrpSpPr/>
          <p:nvPr/>
        </p:nvGrpSpPr>
        <p:grpSpPr>
          <a:xfrm>
            <a:off x="1599244" y="1324695"/>
            <a:ext cx="4801556" cy="5143500"/>
            <a:chOff x="0" y="0"/>
            <a:chExt cx="1701236" cy="19138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F34C3E-ACDD-24A3-F562-8EC3D590168B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ko-KR" altLang="en-US" sz="505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57E602-3AF3-485B-220C-FC489EAB82D4}"/>
              </a:ext>
            </a:extLst>
          </p:cNvPr>
          <p:cNvGrpSpPr/>
          <p:nvPr/>
        </p:nvGrpSpPr>
        <p:grpSpPr>
          <a:xfrm>
            <a:off x="6397838" y="1324695"/>
            <a:ext cx="4803562" cy="5143500"/>
            <a:chOff x="0" y="0"/>
            <a:chExt cx="1701236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34B0F7-AE33-CCAC-74B1-B9DA02608E19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F1AF15-10D4-D24A-FB66-230038586DFD}"/>
              </a:ext>
            </a:extLst>
          </p:cNvPr>
          <p:cNvSpPr txBox="1"/>
          <p:nvPr/>
        </p:nvSpPr>
        <p:spPr>
          <a:xfrm>
            <a:off x="1676400" y="2064745"/>
            <a:ext cx="410100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Papago api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                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프롬프트 값 한국어</a:t>
            </a:r>
            <a:r>
              <a:rPr lang="en-US" altLang="ko-KR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b="1" dirty="0">
                <a:latin typeface="D2Coding" panose="020B0609020101020101" pitchFamily="49" charset="-127"/>
                <a:ea typeface="D2Coding" panose="020B0609020101020101" pitchFamily="49" charset="-127"/>
              </a:rPr>
              <a:t>가능</a:t>
            </a:r>
            <a:endParaRPr lang="en-US" altLang="ko-KR" sz="12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01A50-CB64-DB7C-0239-791E5CA1A9C4}"/>
              </a:ext>
            </a:extLst>
          </p:cNvPr>
          <p:cNvSpPr txBox="1"/>
          <p:nvPr/>
        </p:nvSpPr>
        <p:spPr>
          <a:xfrm>
            <a:off x="3500282" y="141102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결과물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EFA27-BAFA-9A47-6612-425B1FE09001}"/>
              </a:ext>
            </a:extLst>
          </p:cNvPr>
          <p:cNvSpPr txBox="1"/>
          <p:nvPr/>
        </p:nvSpPr>
        <p:spPr>
          <a:xfrm>
            <a:off x="8072495" y="139483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개선사항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36DF0-87DB-92F3-A8B3-633D77E8FBD4}"/>
              </a:ext>
            </a:extLst>
          </p:cNvPr>
          <p:cNvSpPr txBox="1"/>
          <p:nvPr/>
        </p:nvSpPr>
        <p:spPr>
          <a:xfrm>
            <a:off x="1813208" y="3451126"/>
            <a:ext cx="41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hire res.fix </a:t>
            </a:r>
            <a:r>
              <a:rPr lang="ko-KR" altLang="en-US" sz="1200" b="1" dirty="0">
                <a:latin typeface="+mn-ea"/>
              </a:rPr>
              <a:t>기능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	      </a:t>
            </a:r>
            <a:r>
              <a:rPr lang="ko-KR" altLang="en-US" sz="1200" b="1" dirty="0">
                <a:latin typeface="+mn-ea"/>
              </a:rPr>
              <a:t>생성되는 이미지의 품질 향상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14EBF-E2FD-9931-3F67-2F1A5104DB97}"/>
              </a:ext>
            </a:extLst>
          </p:cNvPr>
          <p:cNvSpPr txBox="1"/>
          <p:nvPr/>
        </p:nvSpPr>
        <p:spPr>
          <a:xfrm>
            <a:off x="6314978" y="1967755"/>
            <a:ext cx="49692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다수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컨트롤넷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이미지</a:t>
            </a:r>
            <a:r>
              <a:rPr lang="ko-KR" altLang="en-US" sz="1200" dirty="0">
                <a:latin typeface="+mn-ea"/>
              </a:rPr>
              <a:t>를 받아들여 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좀 더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선명한</a:t>
            </a:r>
            <a:r>
              <a:rPr lang="ko-KR" altLang="en-US" sz="1200" dirty="0">
                <a:latin typeface="+mn-ea"/>
              </a:rPr>
              <a:t> 이미지를 얻고 싶음 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	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멀티컨트롤넷</a:t>
            </a:r>
            <a:r>
              <a:rPr lang="ko-KR" altLang="en-US" sz="1200" dirty="0">
                <a:latin typeface="+mn-ea"/>
              </a:rPr>
              <a:t> 기능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B9026-ED09-DDC8-756C-6E6718739791}"/>
              </a:ext>
            </a:extLst>
          </p:cNvPr>
          <p:cNvSpPr txBox="1"/>
          <p:nvPr/>
        </p:nvSpPr>
        <p:spPr>
          <a:xfrm>
            <a:off x="7581900" y="4168808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이미지 생성시 범용적으로 들어가는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프롬프트</a:t>
            </a:r>
            <a:r>
              <a:rPr lang="ko-KR" altLang="en-US" sz="1200" dirty="0">
                <a:latin typeface="+mn-ea"/>
              </a:rPr>
              <a:t>를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자동으로 등록</a:t>
            </a:r>
            <a:r>
              <a:rPr lang="ko-KR" altLang="en-US" sz="1200" dirty="0">
                <a:latin typeface="+mn-ea"/>
              </a:rPr>
              <a:t>하는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기능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A1AA4-D159-E008-6750-50B49EA44D3D}"/>
              </a:ext>
            </a:extLst>
          </p:cNvPr>
          <p:cNvSpPr txBox="1"/>
          <p:nvPr/>
        </p:nvSpPr>
        <p:spPr>
          <a:xfrm>
            <a:off x="228600" y="94536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결론</a:t>
            </a:r>
            <a:endParaRPr lang="en-US" altLang="ko-KR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603162-E3EA-33AB-8DDD-007279ABE7AF}"/>
              </a:ext>
            </a:extLst>
          </p:cNvPr>
          <p:cNvCxnSpPr/>
          <p:nvPr/>
        </p:nvCxnSpPr>
        <p:spPr>
          <a:xfrm>
            <a:off x="0" y="838200"/>
            <a:ext cx="12192000" cy="8314"/>
          </a:xfrm>
          <a:prstGeom prst="line">
            <a:avLst/>
          </a:prstGeom>
          <a:ln w="19050">
            <a:solidFill>
              <a:srgbClr val="462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05000" y="2827619"/>
            <a:ext cx="3885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다양한 필터   </a:t>
            </a:r>
            <a:r>
              <a:rPr lang="en-US" altLang="ko-KR" sz="1200" b="1" dirty="0"/>
              <a:t> 		       </a:t>
            </a:r>
            <a:r>
              <a:rPr lang="ko-KR" altLang="en-US" sz="1200" b="1" dirty="0"/>
              <a:t>다양한 그림체로 이용가능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36DF0-87DB-92F3-A8B3-633D77E8FBD4}"/>
              </a:ext>
            </a:extLst>
          </p:cNvPr>
          <p:cNvSpPr txBox="1"/>
          <p:nvPr/>
        </p:nvSpPr>
        <p:spPr>
          <a:xfrm>
            <a:off x="1813207" y="4131251"/>
            <a:ext cx="41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Open Pose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	                </a:t>
            </a:r>
            <a:r>
              <a:rPr lang="ko-KR" altLang="en-US" sz="1200" b="1" dirty="0">
                <a:latin typeface="+mn-ea"/>
              </a:rPr>
              <a:t>생성되는 이미지의 품질 향상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3352800" y="4214000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36DF0-87DB-92F3-A8B3-633D77E8FBD4}"/>
              </a:ext>
            </a:extLst>
          </p:cNvPr>
          <p:cNvSpPr txBox="1"/>
          <p:nvPr/>
        </p:nvSpPr>
        <p:spPr>
          <a:xfrm>
            <a:off x="1143000" y="4724648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Image to Image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	       </a:t>
            </a:r>
            <a:r>
              <a:rPr lang="ko-KR" altLang="en-US" sz="1200" b="1" dirty="0">
                <a:latin typeface="+mn-ea"/>
              </a:rPr>
              <a:t>생성되는 이미지의 품질 향상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3352800" y="4822073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936DF0-87DB-92F3-A8B3-633D77E8FBD4}"/>
              </a:ext>
            </a:extLst>
          </p:cNvPr>
          <p:cNvSpPr txBox="1"/>
          <p:nvPr/>
        </p:nvSpPr>
        <p:spPr>
          <a:xfrm>
            <a:off x="304800" y="536434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Inpainting                     </a:t>
            </a:r>
            <a:r>
              <a:rPr lang="ko-KR" altLang="en-US" sz="1200" b="1" dirty="0">
                <a:latin typeface="+mn-ea"/>
              </a:rPr>
              <a:t>생성된 이미지를 해치지 않고 수정 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3352800" y="5457389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3352800" y="3569275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3352800" y="2875077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3352800" y="2187692"/>
            <a:ext cx="228600" cy="17448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577641" y="2870718"/>
            <a:ext cx="381000" cy="32348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7644839" y="4987077"/>
            <a:ext cx="381000" cy="32348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25839" y="5000625"/>
            <a:ext cx="2640477" cy="49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하이퍼 네트워크</a:t>
            </a:r>
            <a:r>
              <a:rPr lang="ko-KR" altLang="en-US" sz="1050" dirty="0">
                <a:latin typeface="+mn-ea"/>
              </a:rPr>
              <a:t>를 모델에 적용</a:t>
            </a:r>
            <a:endParaRPr lang="en-US" altLang="ko-KR" sz="1050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4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857252"/>
            <a:ext cx="4572000" cy="51435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0" y="857252"/>
            <a:ext cx="4572000" cy="51435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38350" y="1371604"/>
            <a:ext cx="8115300" cy="3799550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94248" y="2564444"/>
            <a:ext cx="5803508" cy="132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4661" dirty="0">
                <a:solidFill>
                  <a:srgbClr val="494949"/>
                </a:solidFill>
                <a:latin typeface="Abadi" panose="020B0604020104020204" pitchFamily="34" charset="0"/>
                <a:ea typeface="+mj-ea"/>
              </a:rPr>
              <a:t>THANKS</a:t>
            </a:r>
          </a:p>
          <a:p>
            <a:pPr algn="ctr">
              <a:lnSpc>
                <a:spcPts val="5081"/>
              </a:lnSpc>
            </a:pPr>
            <a:r>
              <a:rPr lang="en-US" sz="4661" dirty="0">
                <a:solidFill>
                  <a:srgbClr val="494949"/>
                </a:solidFill>
                <a:latin typeface="Abadi" panose="020B0604020104020204" pitchFamily="34" charset="0"/>
                <a:ea typeface="+mj-ea"/>
              </a:rPr>
              <a:t>FOR WATCHING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5650239" y="4538981"/>
            <a:ext cx="891529" cy="147508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14" name="Freeform 14"/>
          <p:cNvSpPr/>
          <p:nvPr/>
        </p:nvSpPr>
        <p:spPr>
          <a:xfrm>
            <a:off x="5650239" y="1842784"/>
            <a:ext cx="891529" cy="147508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6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777D7160-D718-319E-4EF5-1DD2553860F4}"/>
              </a:ext>
            </a:extLst>
          </p:cNvPr>
          <p:cNvSpPr/>
          <p:nvPr/>
        </p:nvSpPr>
        <p:spPr>
          <a:xfrm>
            <a:off x="-954" y="-10884"/>
            <a:ext cx="5954079" cy="6885214"/>
          </a:xfrm>
          <a:prstGeom prst="rect">
            <a:avLst/>
          </a:prstGeom>
          <a:solidFill>
            <a:srgbClr val="F8C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평행 사변형 1024">
            <a:extLst>
              <a:ext uri="{FF2B5EF4-FFF2-40B4-BE49-F238E27FC236}">
                <a16:creationId xmlns:a16="http://schemas.microsoft.com/office/drawing/2014/main" id="{28F8AEBC-DD6D-A7B0-3317-D503DC4CA97D}"/>
              </a:ext>
            </a:extLst>
          </p:cNvPr>
          <p:cNvSpPr/>
          <p:nvPr/>
        </p:nvSpPr>
        <p:spPr>
          <a:xfrm>
            <a:off x="3284" y="0"/>
            <a:ext cx="4204045" cy="6885214"/>
          </a:xfrm>
          <a:prstGeom prst="parallelogram">
            <a:avLst>
              <a:gd name="adj" fmla="val 20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1121229" y="334409"/>
            <a:ext cx="1087074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3BE8D3F8-68EB-D427-7AE0-5E10F6C03311}"/>
              </a:ext>
            </a:extLst>
          </p:cNvPr>
          <p:cNvGrpSpPr/>
          <p:nvPr/>
        </p:nvGrpSpPr>
        <p:grpSpPr>
          <a:xfrm>
            <a:off x="6159145" y="2743200"/>
            <a:ext cx="2943426" cy="3520291"/>
            <a:chOff x="1323474" y="3741299"/>
            <a:chExt cx="2943426" cy="4093664"/>
          </a:xfrm>
        </p:grpSpPr>
        <p:sp>
          <p:nvSpPr>
            <p:cNvPr id="1039" name="TextBox 7">
              <a:extLst>
                <a:ext uri="{FF2B5EF4-FFF2-40B4-BE49-F238E27FC236}">
                  <a16:creationId xmlns:a16="http://schemas.microsoft.com/office/drawing/2014/main" id="{537118FE-9E41-8EF5-29E6-7DE8CFC938FC}"/>
                </a:ext>
              </a:extLst>
            </p:cNvPr>
            <p:cNvSpPr txBox="1"/>
            <p:nvPr/>
          </p:nvSpPr>
          <p:spPr>
            <a:xfrm>
              <a:off x="1323474" y="5162672"/>
              <a:ext cx="2943426" cy="267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개발 환경</a:t>
              </a:r>
              <a:r>
                <a:rPr lang="en-US" altLang="ko-KR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기능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구성도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흐름도</a:t>
              </a: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41" name="TextBox 8">
              <a:extLst>
                <a:ext uri="{FF2B5EF4-FFF2-40B4-BE49-F238E27FC236}">
                  <a16:creationId xmlns:a16="http://schemas.microsoft.com/office/drawing/2014/main" id="{A45BA92F-1415-3FF3-C2E6-ECADE74C7F66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6652A3A-AD14-9E1D-80FD-C484492FEB11}"/>
              </a:ext>
            </a:extLst>
          </p:cNvPr>
          <p:cNvGrpSpPr/>
          <p:nvPr/>
        </p:nvGrpSpPr>
        <p:grpSpPr>
          <a:xfrm>
            <a:off x="8915400" y="0"/>
            <a:ext cx="2943426" cy="3520292"/>
            <a:chOff x="1323474" y="3741299"/>
            <a:chExt cx="2943426" cy="4093666"/>
          </a:xfrm>
        </p:grpSpPr>
        <p:sp>
          <p:nvSpPr>
            <p:cNvPr id="1053" name="TextBox 7">
              <a:extLst>
                <a:ext uri="{FF2B5EF4-FFF2-40B4-BE49-F238E27FC236}">
                  <a16:creationId xmlns:a16="http://schemas.microsoft.com/office/drawing/2014/main" id="{59DEE68A-BCB3-8970-F53F-1B7B5C74CD60}"/>
                </a:ext>
              </a:extLst>
            </p:cNvPr>
            <p:cNvSpPr txBox="1"/>
            <p:nvPr/>
          </p:nvSpPr>
          <p:spPr>
            <a:xfrm>
              <a:off x="1323474" y="5162673"/>
              <a:ext cx="2943426" cy="267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유사 솔루션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개발 솔루션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54" name="TextBox 8">
              <a:extLst>
                <a:ext uri="{FF2B5EF4-FFF2-40B4-BE49-F238E27FC236}">
                  <a16:creationId xmlns:a16="http://schemas.microsoft.com/office/drawing/2014/main" id="{CCBEB62F-3DB6-699F-9BD8-D6DAF88C9485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1DE37BC3-5FB9-9750-EE80-EC81734CC2A7}"/>
              </a:ext>
            </a:extLst>
          </p:cNvPr>
          <p:cNvGrpSpPr/>
          <p:nvPr/>
        </p:nvGrpSpPr>
        <p:grpSpPr>
          <a:xfrm>
            <a:off x="8915400" y="2743200"/>
            <a:ext cx="2943426" cy="3520292"/>
            <a:chOff x="1323474" y="3741299"/>
            <a:chExt cx="2943426" cy="4093666"/>
          </a:xfrm>
        </p:grpSpPr>
        <p:sp>
          <p:nvSpPr>
            <p:cNvPr id="1056" name="TextBox 7">
              <a:extLst>
                <a:ext uri="{FF2B5EF4-FFF2-40B4-BE49-F238E27FC236}">
                  <a16:creationId xmlns:a16="http://schemas.microsoft.com/office/drawing/2014/main" id="{C53729F4-CDA4-8E8D-6AB5-5C8B57EAB25B}"/>
                </a:ext>
              </a:extLst>
            </p:cNvPr>
            <p:cNvSpPr txBox="1"/>
            <p:nvPr/>
          </p:nvSpPr>
          <p:spPr>
            <a:xfrm>
              <a:off x="1323474" y="5162673"/>
              <a:ext cx="2943426" cy="267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실행 화면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개선사항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참고 자료</a:t>
              </a: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57" name="TextBox 8">
              <a:extLst>
                <a:ext uri="{FF2B5EF4-FFF2-40B4-BE49-F238E27FC236}">
                  <a16:creationId xmlns:a16="http://schemas.microsoft.com/office/drawing/2014/main" id="{EBBC9E10-5342-8D03-B26A-8CF13C3F65A1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7B916-765F-B855-E537-407276090CFB}"/>
              </a:ext>
            </a:extLst>
          </p:cNvPr>
          <p:cNvGrpSpPr/>
          <p:nvPr/>
        </p:nvGrpSpPr>
        <p:grpSpPr>
          <a:xfrm>
            <a:off x="6159145" y="1"/>
            <a:ext cx="2943426" cy="1904464"/>
            <a:chOff x="1323474" y="3741299"/>
            <a:chExt cx="2943426" cy="2214657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6E1E93B3-2CEC-E533-C12A-6690651ABE29}"/>
                </a:ext>
              </a:extLst>
            </p:cNvPr>
            <p:cNvSpPr txBox="1"/>
            <p:nvPr/>
          </p:nvSpPr>
          <p:spPr>
            <a:xfrm>
              <a:off x="1323474" y="5162672"/>
              <a:ext cx="2943426" cy="793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문제 제기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9EB7AC75-6138-0F93-9DDC-3F7B10FD6AD2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D9B433-86C9-16E4-3B27-1FA8F69CA5B1}"/>
              </a:ext>
            </a:extLst>
          </p:cNvPr>
          <p:cNvSpPr txBox="1"/>
          <p:nvPr/>
        </p:nvSpPr>
        <p:spPr>
          <a:xfrm>
            <a:off x="457200" y="3810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	 </a:t>
            </a:r>
            <a:r>
              <a:rPr lang="en-US" altLang="ko-KR" sz="35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2592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69594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457200" y="3810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01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개발 동기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600199"/>
            <a:ext cx="2819399" cy="456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600200"/>
            <a:ext cx="3179072" cy="456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480675" y="1986337"/>
            <a:ext cx="2231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대부분의 이미지 </a:t>
            </a:r>
            <a:endParaRPr lang="en-US" altLang="ko-KR" sz="18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생성 사이트</a:t>
            </a:r>
            <a:endParaRPr lang="en-US" altLang="ko-KR" sz="18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한국어 지원 </a:t>
            </a:r>
            <a:r>
              <a:rPr lang="en-US" altLang="ko-KR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X </a:t>
            </a:r>
            <a:r>
              <a:rPr lang="ko-KR" alt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 </a:t>
            </a:r>
          </a:p>
          <a:p>
            <a:r>
              <a:rPr lang="ko-KR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7870" y="4258236"/>
            <a:ext cx="227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영어</a:t>
            </a:r>
            <a:r>
              <a:rPr lang="ko-KR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모르는 사람</a:t>
            </a:r>
            <a:r>
              <a:rPr lang="ko-KR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도 쓸 수 있게 만들고 싶다</a:t>
            </a:r>
            <a:r>
              <a:rPr lang="en-US" altLang="ko-KR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800" b="1" dirty="0">
              <a:solidFill>
                <a:schemeClr val="tx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1981200" y="3417331"/>
            <a:ext cx="457200" cy="1524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1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69594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8583"/>
              </p:ext>
            </p:extLst>
          </p:nvPr>
        </p:nvGraphicFramePr>
        <p:xfrm>
          <a:off x="609600" y="1904378"/>
          <a:ext cx="10163174" cy="245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388">
                  <a:extLst>
                    <a:ext uri="{9D8B030D-6E8A-4147-A177-3AD203B41FA5}">
                      <a16:colId xmlns:a16="http://schemas.microsoft.com/office/drawing/2014/main" val="3769172737"/>
                    </a:ext>
                  </a:extLst>
                </a:gridCol>
                <a:gridCol w="1959338">
                  <a:extLst>
                    <a:ext uri="{9D8B030D-6E8A-4147-A177-3AD203B41FA5}">
                      <a16:colId xmlns:a16="http://schemas.microsoft.com/office/drawing/2014/main" val="1468315753"/>
                    </a:ext>
                  </a:extLst>
                </a:gridCol>
                <a:gridCol w="1693862">
                  <a:extLst>
                    <a:ext uri="{9D8B030D-6E8A-4147-A177-3AD203B41FA5}">
                      <a16:colId xmlns:a16="http://schemas.microsoft.com/office/drawing/2014/main" val="1484570102"/>
                    </a:ext>
                  </a:extLst>
                </a:gridCol>
                <a:gridCol w="1693862">
                  <a:extLst>
                    <a:ext uri="{9D8B030D-6E8A-4147-A177-3AD203B41FA5}">
                      <a16:colId xmlns:a16="http://schemas.microsoft.com/office/drawing/2014/main" val="305911702"/>
                    </a:ext>
                  </a:extLst>
                </a:gridCol>
                <a:gridCol w="1693862">
                  <a:extLst>
                    <a:ext uri="{9D8B030D-6E8A-4147-A177-3AD203B41FA5}">
                      <a16:colId xmlns:a16="http://schemas.microsoft.com/office/drawing/2014/main" val="2561450757"/>
                    </a:ext>
                  </a:extLst>
                </a:gridCol>
                <a:gridCol w="1693862">
                  <a:extLst>
                    <a:ext uri="{9D8B030D-6E8A-4147-A177-3AD203B41FA5}">
                      <a16:colId xmlns:a16="http://schemas.microsoft.com/office/drawing/2014/main" val="1197154854"/>
                    </a:ext>
                  </a:extLst>
                </a:gridCol>
              </a:tblGrid>
              <a:tr h="4970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       </a:t>
                      </a:r>
                      <a:r>
                        <a:rPr lang="ko-KR" altLang="en-US" sz="1300" dirty="0"/>
                        <a:t>솔루션</a:t>
                      </a:r>
                      <a:endParaRPr lang="en-US" altLang="ko-KR" sz="13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기능</a:t>
                      </a:r>
                      <a:endParaRPr lang="en-US" altLang="ko-KR" sz="1300" dirty="0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*MAIGE</a:t>
                      </a:r>
                      <a:endParaRPr lang="ko-KR" altLang="en-US" sz="1500" b="1" dirty="0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Deep</a:t>
                      </a:r>
                      <a:r>
                        <a:rPr lang="en-US" altLang="ko-KR" sz="1500" b="1" baseline="0"/>
                        <a:t> AI</a:t>
                      </a:r>
                      <a:endParaRPr lang="ko-KR" altLang="en-US" sz="1500" b="1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Dream Sudio</a:t>
                      </a:r>
                      <a:endParaRPr lang="ko-KR" altLang="en-US" sz="1500" b="1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Cutout.pro</a:t>
                      </a:r>
                      <a:endParaRPr lang="ko-KR" altLang="en-US" sz="1500" b="1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Fotor</a:t>
                      </a:r>
                      <a:endParaRPr lang="ko-KR" altLang="en-US" sz="1500" b="1"/>
                    </a:p>
                  </a:txBody>
                  <a:tcPr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786519"/>
                  </a:ext>
                </a:extLst>
              </a:tr>
              <a:tr h="4970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*Inpainting</a:t>
                      </a:r>
                      <a:endParaRPr lang="ko-KR" altLang="en-US" sz="1300" b="1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648507"/>
                  </a:ext>
                </a:extLst>
              </a:tr>
              <a:tr h="4970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*Open pose</a:t>
                      </a:r>
                      <a:endParaRPr lang="ko-KR" altLang="en-US" sz="1300" b="1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406731"/>
                  </a:ext>
                </a:extLst>
              </a:tr>
              <a:tr h="46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*High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en-US" altLang="ko-KR" sz="1300" b="1" baseline="0" dirty="0" err="1"/>
                        <a:t>res.fix</a:t>
                      </a:r>
                      <a:endParaRPr lang="ko-KR" altLang="en-US" sz="1300" b="1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0317690"/>
                  </a:ext>
                </a:extLst>
              </a:tr>
              <a:tr h="497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다국어 지원여부</a:t>
                      </a:r>
                      <a:endParaRPr lang="ko-KR" altLang="en-US" sz="1300" b="1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5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783526"/>
                  </a:ext>
                </a:extLst>
              </a:tr>
            </a:tbl>
          </a:graphicData>
        </a:graphic>
      </p:graphicFrame>
      <p:sp>
        <p:nvSpPr>
          <p:cNvPr id="5" name="액자 4"/>
          <p:cNvSpPr/>
          <p:nvPr/>
        </p:nvSpPr>
        <p:spPr>
          <a:xfrm>
            <a:off x="2857196" y="2543427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2857196" y="3030519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2857196" y="3571946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2857196" y="4043612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611109" y="2551140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6306045" y="2543427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8060743" y="2543427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9795567" y="2543427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4611109" y="3038232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611109" y="3579659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/>
          <p:cNvSpPr/>
          <p:nvPr/>
        </p:nvSpPr>
        <p:spPr>
          <a:xfrm>
            <a:off x="6306045" y="3030519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8060743" y="3030519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9795567" y="3029603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4611109" y="4051325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6306045" y="3571945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6306045" y="4043612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8060743" y="3571945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8060743" y="4043612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9795567" y="3571945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9795567" y="4043612"/>
            <a:ext cx="203354" cy="202084"/>
          </a:xfrm>
          <a:prstGeom prst="frame">
            <a:avLst>
              <a:gd name="adj1" fmla="val 0"/>
            </a:avLst>
          </a:prstGeom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2334625"/>
            <a:ext cx="358962" cy="43067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3842505"/>
            <a:ext cx="358962" cy="43067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9" y="3374080"/>
            <a:ext cx="358962" cy="43067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81" y="2832896"/>
            <a:ext cx="358962" cy="43067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89" y="2342338"/>
            <a:ext cx="358962" cy="43067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22" y="2334625"/>
            <a:ext cx="358962" cy="43067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7" y="2334625"/>
            <a:ext cx="358962" cy="43067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89" y="3360346"/>
            <a:ext cx="358962" cy="43067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71" y="3825160"/>
            <a:ext cx="358962" cy="43067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43" y="3825160"/>
            <a:ext cx="358962" cy="43067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42" y="2342338"/>
            <a:ext cx="358962" cy="43067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40" y="3363143"/>
            <a:ext cx="358962" cy="43067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7" y="3352800"/>
            <a:ext cx="358962" cy="43067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41" y="3365505"/>
            <a:ext cx="358962" cy="43067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34773" y="4353227"/>
            <a:ext cx="4648200" cy="9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*: </a:t>
            </a:r>
            <a:r>
              <a:rPr lang="en-US" altLang="ko-KR" dirty="0" err="1"/>
              <a:t>Maige</a:t>
            </a:r>
            <a:r>
              <a:rPr lang="ko-KR" altLang="en-US" dirty="0"/>
              <a:t>는 한글 지원됨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*: Inpainting: </a:t>
            </a:r>
            <a:r>
              <a:rPr lang="ko-KR" altLang="en-US" dirty="0"/>
              <a:t>기존 이미지에서 지정한 부분만 바뀌는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*: Open pose: </a:t>
            </a:r>
            <a:r>
              <a:rPr lang="ko-KR" altLang="en-US" dirty="0"/>
              <a:t>기존 이미지의 자세</a:t>
            </a:r>
            <a:r>
              <a:rPr lang="en-US" altLang="ko-KR" dirty="0"/>
              <a:t>, </a:t>
            </a:r>
            <a:r>
              <a:rPr lang="ko-KR" altLang="en-US" dirty="0"/>
              <a:t>위치를 그대로 다른 이미지를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*: High </a:t>
            </a:r>
            <a:r>
              <a:rPr lang="en-US" altLang="ko-KR" dirty="0" err="1"/>
              <a:t>res.fix</a:t>
            </a:r>
            <a:r>
              <a:rPr lang="en-US" altLang="ko-KR" dirty="0"/>
              <a:t>: </a:t>
            </a:r>
            <a:r>
              <a:rPr lang="ko-KR" altLang="en-US" dirty="0"/>
              <a:t>이미지의 품질 향상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FC47B4-D709-A64E-1E29-41355560E4D6}"/>
              </a:ext>
            </a:extLst>
          </p:cNvPr>
          <p:cNvSpPr/>
          <p:nvPr/>
        </p:nvSpPr>
        <p:spPr>
          <a:xfrm>
            <a:off x="633211" y="1897861"/>
            <a:ext cx="10139563" cy="35123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69605-1DFC-F71A-D034-CD11BE131F49}"/>
              </a:ext>
            </a:extLst>
          </p:cNvPr>
          <p:cNvSpPr txBox="1"/>
          <p:nvPr/>
        </p:nvSpPr>
        <p:spPr>
          <a:xfrm>
            <a:off x="457200" y="3810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02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유사솔루션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0AF3-5457-8059-CEC8-981C3943E53D}"/>
              </a:ext>
            </a:extLst>
          </p:cNvPr>
          <p:cNvCxnSpPr>
            <a:cxnSpLocks/>
          </p:cNvCxnSpPr>
          <p:nvPr/>
        </p:nvCxnSpPr>
        <p:spPr>
          <a:xfrm>
            <a:off x="633211" y="1904378"/>
            <a:ext cx="1347989" cy="457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7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488668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669605-1DFC-F71A-D034-CD11BE131F49}"/>
              </a:ext>
            </a:extLst>
          </p:cNvPr>
          <p:cNvSpPr txBox="1"/>
          <p:nvPr/>
        </p:nvSpPr>
        <p:spPr>
          <a:xfrm>
            <a:off x="457200" y="3810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Segoe UI Black" panose="020B0A02040204020203" pitchFamily="34" charset="0"/>
                <a:ea typeface="Segoe UI Black" panose="020B0A02040204020203" pitchFamily="34" charset="0"/>
              </a:rPr>
              <a:t>02 </a:t>
            </a:r>
            <a:r>
              <a:rPr lang="ko-KR" altLang="en-US" sz="3000">
                <a:latin typeface="Segoe UI Black" panose="020B0A02040204020203" pitchFamily="34" charset="0"/>
                <a:ea typeface="Segoe UI Black" panose="020B0A02040204020203" pitchFamily="34" charset="0"/>
              </a:rPr>
              <a:t>개발솔루션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15200" y="3371476"/>
            <a:ext cx="4342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/>
              <a:t>“ </a:t>
            </a:r>
            <a:r>
              <a:rPr lang="ko-KR" altLang="en-US" sz="1500" b="1"/>
              <a:t>한국어 서비스를 제공하는 동시에 </a:t>
            </a:r>
            <a:endParaRPr lang="en-US" altLang="ko-KR" sz="1500" b="1"/>
          </a:p>
          <a:p>
            <a:pPr algn="ctr"/>
            <a:r>
              <a:rPr lang="ko-KR" altLang="en-US" sz="1500" b="1"/>
              <a:t>타사이트보다 좋은 서비스를 제공하는 솔루션 </a:t>
            </a:r>
            <a:r>
              <a:rPr lang="en-US" altLang="ko-KR" sz="1500" b="1"/>
              <a:t>” </a:t>
            </a:r>
            <a:r>
              <a:rPr lang="ko-KR" altLang="en-US" sz="1500" b="1"/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997032-DE47-D263-F190-6E64D962C774}"/>
              </a:ext>
            </a:extLst>
          </p:cNvPr>
          <p:cNvGrpSpPr/>
          <p:nvPr/>
        </p:nvGrpSpPr>
        <p:grpSpPr>
          <a:xfrm>
            <a:off x="539318" y="1499810"/>
            <a:ext cx="5861482" cy="1219133"/>
            <a:chOff x="466078" y="1377210"/>
            <a:chExt cx="5861482" cy="1219133"/>
          </a:xfrm>
        </p:grpSpPr>
        <p:sp>
          <p:nvSpPr>
            <p:cNvPr id="72" name="오각형 71"/>
            <p:cNvSpPr/>
            <p:nvPr/>
          </p:nvSpPr>
          <p:spPr>
            <a:xfrm>
              <a:off x="466078" y="1377210"/>
              <a:ext cx="5035118" cy="1066800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rgbClr val="C59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각형 18"/>
            <p:cNvSpPr/>
            <p:nvPr/>
          </p:nvSpPr>
          <p:spPr>
            <a:xfrm>
              <a:off x="618478" y="1520736"/>
              <a:ext cx="5029200" cy="1066800"/>
            </a:xfrm>
            <a:prstGeom prst="homePlate">
              <a:avLst/>
            </a:prstGeom>
            <a:solidFill>
              <a:srgbClr val="F6B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7078" y="1747000"/>
              <a:ext cx="426720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>
                  <a:solidFill>
                    <a:schemeClr val="bg1"/>
                  </a:solidFill>
                </a:rPr>
                <a:t>한국어를 지원하는  솔루션</a:t>
              </a:r>
              <a:endParaRPr lang="en-US" altLang="ko-KR" sz="1900">
                <a:solidFill>
                  <a:schemeClr val="bg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5260760" y="1520483"/>
              <a:ext cx="1066800" cy="1075860"/>
            </a:xfrm>
            <a:prstGeom prst="chevron">
              <a:avLst>
                <a:gd name="adj" fmla="val 5249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3AF7EE-856C-C606-BFFE-1F6F26F1C446}"/>
              </a:ext>
            </a:extLst>
          </p:cNvPr>
          <p:cNvGrpSpPr/>
          <p:nvPr/>
        </p:nvGrpSpPr>
        <p:grpSpPr>
          <a:xfrm>
            <a:off x="527646" y="3168630"/>
            <a:ext cx="5868551" cy="1200741"/>
            <a:chOff x="450131" y="3115075"/>
            <a:chExt cx="5868551" cy="1200741"/>
          </a:xfrm>
        </p:grpSpPr>
        <p:sp>
          <p:nvSpPr>
            <p:cNvPr id="73" name="오각형 72"/>
            <p:cNvSpPr/>
            <p:nvPr/>
          </p:nvSpPr>
          <p:spPr>
            <a:xfrm>
              <a:off x="463118" y="3115075"/>
              <a:ext cx="5029200" cy="1066800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rgbClr val="C59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오각형 64"/>
            <p:cNvSpPr/>
            <p:nvPr/>
          </p:nvSpPr>
          <p:spPr>
            <a:xfrm>
              <a:off x="609600" y="3249016"/>
              <a:ext cx="5029200" cy="1066800"/>
            </a:xfrm>
            <a:prstGeom prst="homePlate">
              <a:avLst/>
            </a:prstGeom>
            <a:solidFill>
              <a:srgbClr val="F6B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0131" y="3603605"/>
              <a:ext cx="504218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>
                  <a:solidFill>
                    <a:schemeClr val="bg1"/>
                  </a:solidFill>
                </a:rPr>
                <a:t>사용자가 제공한 그림을 활용한 이미지 생성</a:t>
              </a:r>
              <a:endParaRPr lang="en-US" altLang="ko-KR" sz="1900">
                <a:solidFill>
                  <a:schemeClr val="bg1"/>
                </a:solidFill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>
              <a:off x="5251882" y="3223074"/>
              <a:ext cx="1066800" cy="1091730"/>
            </a:xfrm>
            <a:prstGeom prst="chevron">
              <a:avLst>
                <a:gd name="adj" fmla="val 50832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0D8C0E-A853-EE1A-EC94-205EFAE07194}"/>
              </a:ext>
            </a:extLst>
          </p:cNvPr>
          <p:cNvGrpSpPr/>
          <p:nvPr/>
        </p:nvGrpSpPr>
        <p:grpSpPr>
          <a:xfrm>
            <a:off x="528960" y="4819059"/>
            <a:ext cx="5855564" cy="1200741"/>
            <a:chOff x="455720" y="4696459"/>
            <a:chExt cx="5855564" cy="1200741"/>
          </a:xfrm>
        </p:grpSpPr>
        <p:sp>
          <p:nvSpPr>
            <p:cNvPr id="79" name="오각형 78"/>
            <p:cNvSpPr/>
            <p:nvPr/>
          </p:nvSpPr>
          <p:spPr>
            <a:xfrm>
              <a:off x="455720" y="4696459"/>
              <a:ext cx="5029200" cy="1066800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rgbClr val="C59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오각형 79"/>
            <p:cNvSpPr/>
            <p:nvPr/>
          </p:nvSpPr>
          <p:spPr>
            <a:xfrm>
              <a:off x="602202" y="4830400"/>
              <a:ext cx="5029200" cy="1066800"/>
            </a:xfrm>
            <a:prstGeom prst="homePlate">
              <a:avLst/>
            </a:prstGeom>
            <a:solidFill>
              <a:srgbClr val="F6B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7002" y="5184989"/>
              <a:ext cx="4577918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</a:rPr>
                <a:t>동일한 자세를 가진 다양한 이미지 생성</a:t>
              </a:r>
              <a:endParaRPr lang="en-US" altLang="ko-KR" sz="20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>
                  <a:solidFill>
                    <a:schemeClr val="bg1"/>
                  </a:solidFill>
                </a:rPr>
                <a:t>  </a:t>
              </a:r>
              <a:endParaRPr lang="ko-KR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82" name="갈매기형 수장 81"/>
            <p:cNvSpPr/>
            <p:nvPr/>
          </p:nvSpPr>
          <p:spPr>
            <a:xfrm>
              <a:off x="5244484" y="4804458"/>
              <a:ext cx="1066800" cy="1091730"/>
            </a:xfrm>
            <a:prstGeom prst="chevron">
              <a:avLst>
                <a:gd name="adj" fmla="val 50832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48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시스템 구성도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C409A-C4F5-1118-1DAF-C94C5E23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4" y="1807440"/>
            <a:ext cx="10663112" cy="41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이미지 처리 주요 흐름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0C434-7749-508E-E520-C233FD5B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80330"/>
            <a:ext cx="9519806" cy="48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흐름도</a:t>
            </a:r>
            <a:r>
              <a:rPr lang="en-US" altLang="ko-KR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FD6AF8-EF86-90DE-176F-6FDD48F6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" y="1142999"/>
            <a:ext cx="11635264" cy="51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흐름도</a:t>
            </a:r>
            <a:r>
              <a:rPr lang="en-US" altLang="ko-KR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8D255-7773-9346-DC81-4D48FFA2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70607"/>
            <a:ext cx="12046669" cy="33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419</Words>
  <Application>Microsoft Office PowerPoint</Application>
  <PresentationFormat>와이드스크린</PresentationFormat>
  <Paragraphs>123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Abadi</vt:lpstr>
      <vt:lpstr>HY얕은샘물M</vt:lpstr>
      <vt:lpstr>Segoe UI Black</vt:lpstr>
      <vt:lpstr>D2Coding</vt:lpstr>
      <vt:lpstr>Bahnschrift</vt:lpstr>
      <vt:lpstr>D2Coding ligature</vt:lpstr>
      <vt:lpstr>휴먼엑스포</vt:lpstr>
      <vt:lpstr>맑은 고딕</vt:lpstr>
      <vt:lpstr>Arial</vt:lpstr>
      <vt:lpstr>Angsana New</vt:lpstr>
      <vt:lpstr>Calibri</vt:lpstr>
      <vt:lpstr>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dc:creator>user</dc:creator>
  <cp:lastModifiedBy>이 지수</cp:lastModifiedBy>
  <cp:revision>49</cp:revision>
  <dcterms:created xsi:type="dcterms:W3CDTF">2006-08-16T00:00:00Z</dcterms:created>
  <dcterms:modified xsi:type="dcterms:W3CDTF">2023-08-17T12:50:45Z</dcterms:modified>
  <dc:identifier>DAFq9Pgctg4</dc:identifier>
</cp:coreProperties>
</file>